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356" r:id="rId4"/>
    <p:sldId id="357" r:id="rId6"/>
    <p:sldId id="358" r:id="rId7"/>
    <p:sldId id="382" r:id="rId8"/>
    <p:sldId id="383" r:id="rId9"/>
    <p:sldId id="359" r:id="rId10"/>
    <p:sldId id="374" r:id="rId11"/>
    <p:sldId id="361" r:id="rId12"/>
    <p:sldId id="362" r:id="rId13"/>
    <p:sldId id="375" r:id="rId14"/>
    <p:sldId id="376" r:id="rId15"/>
    <p:sldId id="377" r:id="rId16"/>
    <p:sldId id="326" r:id="rId17"/>
  </p:sldIdLst>
  <p:sldSz cx="12192000" cy="6858000"/>
  <p:notesSz cx="12192000" cy="6858000"/>
  <p:custDataLst>
    <p:tags r:id="rId21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83" userDrawn="1">
          <p15:clr>
            <a:srgbClr val="A4A3A4"/>
          </p15:clr>
        </p15:guide>
        <p15:guide id="2" pos="21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67" autoAdjust="0"/>
  </p:normalViewPr>
  <p:slideViewPr>
    <p:cSldViewPr showGuides="1">
      <p:cViewPr varScale="1">
        <p:scale>
          <a:sx n="106" d="100"/>
          <a:sy n="106" d="100"/>
        </p:scale>
        <p:origin x="114" y="660"/>
      </p:cViewPr>
      <p:guideLst>
        <p:guide orient="horz" pos="2983"/>
        <p:guide pos="21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8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44765-F6F7-474A-AE09-11A998BE5AD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7F9F4F-00E2-4E15-AD1A-1F454D9741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/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jpe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slideLayout" Target="../slideLayouts/slideLayout5.xml"/><Relationship Id="rId14" Type="http://schemas.openxmlformats.org/officeDocument/2006/relationships/image" Target="../media/image14.png"/><Relationship Id="rId13" Type="http://schemas.openxmlformats.org/officeDocument/2006/relationships/image" Target="../media/image13.jpeg"/><Relationship Id="rId12" Type="http://schemas.openxmlformats.org/officeDocument/2006/relationships/image" Target="../media/image12.pn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6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50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7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51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8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52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9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53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4.xml"/><Relationship Id="rId7" Type="http://schemas.openxmlformats.org/officeDocument/2006/relationships/image" Target="../media/image2.png"/><Relationship Id="rId6" Type="http://schemas.openxmlformats.org/officeDocument/2006/relationships/tags" Target="../tags/tag3.xml"/><Relationship Id="rId5" Type="http://schemas.openxmlformats.org/officeDocument/2006/relationships/image" Target="../media/image1.jpeg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55.png"/><Relationship Id="rId13" Type="http://schemas.openxmlformats.org/officeDocument/2006/relationships/slideLayout" Target="../slideLayouts/slideLayout5.xml"/><Relationship Id="rId12" Type="http://schemas.openxmlformats.org/officeDocument/2006/relationships/tags" Target="../tags/tag7.xml"/><Relationship Id="rId11" Type="http://schemas.openxmlformats.org/officeDocument/2006/relationships/tags" Target="../tags/tag6.xml"/><Relationship Id="rId10" Type="http://schemas.openxmlformats.org/officeDocument/2006/relationships/tags" Target="../tags/tag5.xml"/><Relationship Id="rId1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18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slideLayout" Target="../slideLayouts/slideLayout4.xml"/><Relationship Id="rId10" Type="http://schemas.openxmlformats.org/officeDocument/2006/relationships/image" Target="../media/image27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32.png"/><Relationship Id="rId8" Type="http://schemas.openxmlformats.org/officeDocument/2006/relationships/image" Target="../media/image31.png"/><Relationship Id="rId7" Type="http://schemas.openxmlformats.org/officeDocument/2006/relationships/image" Target="../media/image30.png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1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8" Type="http://schemas.openxmlformats.org/officeDocument/2006/relationships/slideLayout" Target="../slideLayouts/slideLayout4.xml"/><Relationship Id="rId17" Type="http://schemas.openxmlformats.org/officeDocument/2006/relationships/image" Target="../media/image40.png"/><Relationship Id="rId16" Type="http://schemas.openxmlformats.org/officeDocument/2006/relationships/image" Target="../media/image39.png"/><Relationship Id="rId15" Type="http://schemas.openxmlformats.org/officeDocument/2006/relationships/image" Target="../media/image38.png"/><Relationship Id="rId14" Type="http://schemas.openxmlformats.org/officeDocument/2006/relationships/image" Target="../media/image37.png"/><Relationship Id="rId13" Type="http://schemas.openxmlformats.org/officeDocument/2006/relationships/image" Target="../media/image36.png"/><Relationship Id="rId12" Type="http://schemas.openxmlformats.org/officeDocument/2006/relationships/image" Target="../media/image35.png"/><Relationship Id="rId11" Type="http://schemas.openxmlformats.org/officeDocument/2006/relationships/image" Target="../media/image34.png"/><Relationship Id="rId10" Type="http://schemas.openxmlformats.org/officeDocument/2006/relationships/image" Target="../media/image33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45.png"/><Relationship Id="rId8" Type="http://schemas.openxmlformats.org/officeDocument/2006/relationships/image" Target="../media/image44.png"/><Relationship Id="rId7" Type="http://schemas.openxmlformats.org/officeDocument/2006/relationships/image" Target="../media/image43.png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15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4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3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47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4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48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6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notesSlide" Target="../notesSlides/notesSlide5.xml"/><Relationship Id="rId11" Type="http://schemas.openxmlformats.org/officeDocument/2006/relationships/slideLayout" Target="../slideLayouts/slideLayout5.xml"/><Relationship Id="rId10" Type="http://schemas.openxmlformats.org/officeDocument/2006/relationships/image" Target="../media/image49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897255" y="107315"/>
            <a:ext cx="2614930" cy="688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</a:t>
            </a:r>
            <a:r>
              <a:rPr lang="en-US"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hongqing University  of  Technology</a:t>
            </a:r>
            <a:r>
              <a:rPr lang="en-US" sz="2200" dirty="0">
                <a:solidFill>
                  <a:srgbClr val="FFFFFF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  <a:endParaRPr lang="en-US" sz="2200" dirty="0">
              <a:solidFill>
                <a:srgbClr val="FFFFFF"/>
              </a:solidFill>
              <a:uFillTx/>
              <a:latin typeface="Times New Roman" panose="02020603050405020304" charset="0"/>
              <a:ea typeface="宋体" panose="02010600030101010101" pitchFamily="2" charset="-122"/>
              <a:cs typeface="Times New Roman" panose="02020603050405020304" charset="0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720" y="11430"/>
            <a:ext cx="2256155" cy="82613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ATAI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spc="-50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</a:t>
            </a:r>
            <a:r>
              <a:rPr lang="en-US"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Technique</a:t>
            </a:r>
            <a:r>
              <a:rPr lang="en-US"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of </a:t>
            </a:r>
            <a:r>
              <a:rPr sz="1800" spc="-8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Intelligence</a:t>
            </a:r>
            <a:endParaRPr sz="1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7143750" y="5918200"/>
            <a:ext cx="38430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b="1" spc="-25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Junsi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Chen</a:t>
            </a:r>
            <a:endParaRPr lang="en-US"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81610" y="1447800"/>
            <a:ext cx="11772265" cy="83185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400" b="1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/>
                <a:cs typeface="Times New Roman" panose="02020603050405020304"/>
              </a:rPr>
              <a:t>TargetMR: Learning Modality Target for Multimodal Recommendation</a:t>
            </a:r>
            <a:endParaRPr lang="en-US" altLang="zh-CN" sz="2400" b="1" dirty="0">
              <a:solidFill>
                <a:schemeClr val="accent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771775" y="4876800"/>
            <a:ext cx="66478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code:</a:t>
            </a:r>
            <a:r>
              <a:rPr lang="da-DK" altLang="zh-CN" dirty="0"/>
              <a:t> </a:t>
            </a:r>
            <a:r>
              <a:rPr lang="en-US" altLang="zh-CN" dirty="0"/>
              <a:t>https://github.com/gutang-97/TargetMR/</a:t>
            </a:r>
            <a:endParaRPr lang="en-US" altLang="zh-CN" dirty="0"/>
          </a:p>
        </p:txBody>
      </p:sp>
      <p:sp>
        <p:nvSpPr>
          <p:cNvPr id="39" name="object 39"/>
          <p:cNvSpPr txBox="1"/>
          <p:nvPr/>
        </p:nvSpPr>
        <p:spPr>
          <a:xfrm>
            <a:off x="9564370" y="5410200"/>
            <a:ext cx="193865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Times New Roman" panose="02020603050405020304" charset="0"/>
                <a:cs typeface="Times New Roman" panose="02020603050405020304" charset="0"/>
              </a:rPr>
              <a:t>—— </a:t>
            </a:r>
            <a:r>
              <a:rPr lang="en-US" sz="1600" b="1" spc="150" dirty="0">
                <a:solidFill>
                  <a:srgbClr val="1F4E79"/>
                </a:solidFill>
                <a:latin typeface="Times New Roman" panose="02020603050405020304" charset="0"/>
                <a:cs typeface="Times New Roman" panose="02020603050405020304" charset="0"/>
              </a:rPr>
              <a:t>WWW</a:t>
            </a:r>
            <a:r>
              <a:rPr lang="en-US" sz="1600" b="1" spc="5" dirty="0">
                <a:solidFill>
                  <a:srgbClr val="1F4E79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 ’26</a:t>
            </a:r>
            <a:endParaRPr lang="en-US" sz="1600" b="1" spc="5" dirty="0">
              <a:solidFill>
                <a:srgbClr val="1F4E79"/>
              </a:solidFill>
              <a:latin typeface="Times New Roman" panose="02020603050405020304" charset="0"/>
              <a:ea typeface="+mj-ea"/>
              <a:cs typeface="Times New Roman" panose="02020603050405020304" charset="0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80360" y="2209800"/>
            <a:ext cx="643128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7108" y="969264"/>
            <a:ext cx="3017782" cy="96325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67000" y="2057400"/>
            <a:ext cx="7129249" cy="4320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7108" y="969264"/>
            <a:ext cx="3017782" cy="96325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25445" y="2133600"/>
            <a:ext cx="6341892" cy="4320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7108" y="969264"/>
            <a:ext cx="3017782" cy="96325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67000" y="2298065"/>
            <a:ext cx="6797369" cy="3600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7108" y="969264"/>
            <a:ext cx="3017782" cy="96325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71800" y="1905000"/>
            <a:ext cx="6027786" cy="4680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9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2" name="object 2"/>
          <p:cNvSpPr txBox="1"/>
          <p:nvPr>
            <p:custDataLst>
              <p:tags r:id="rId3"/>
            </p:custDataLst>
          </p:nvPr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34" name="object 4"/>
            <p:cNvSpPr/>
            <p:nvPr>
              <p:custDataLst>
                <p:tags r:id="rId4"/>
              </p:custDataLst>
            </p:nvPr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5"/>
            <p:cNvSpPr/>
            <p:nvPr>
              <p:custDataLst>
                <p:tags r:id="rId6"/>
              </p:custDataLst>
            </p:nvPr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6"/>
            <p:cNvSpPr/>
            <p:nvPr>
              <p:custDataLst>
                <p:tags r:id="rId8"/>
              </p:custDataLst>
            </p:nvPr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10"/>
          <p:cNvSpPr txBox="1"/>
          <p:nvPr>
            <p:custDataLst>
              <p:tags r:id="rId10"/>
            </p:custDataLst>
          </p:nvPr>
        </p:nvSpPr>
        <p:spPr>
          <a:xfrm>
            <a:off x="644525" y="86360"/>
            <a:ext cx="1885950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Chongqing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Technology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8" name="object 11"/>
          <p:cNvSpPr/>
          <p:nvPr>
            <p:custDataLst>
              <p:tags r:id="rId11"/>
            </p:custDataLst>
          </p:nvPr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12"/>
          <p:cNvSpPr txBox="1"/>
          <p:nvPr>
            <p:custDataLst>
              <p:tags r:id="rId12"/>
            </p:custDataLst>
          </p:nvPr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24070" y="499073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8827" y="593852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838200" y="5867400"/>
            <a:ext cx="5982335" cy="4565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just"/>
            <a:r>
              <a:rPr lang="en-US" altLang="zh-CN" dirty="0">
                <a:sym typeface="+mn-ea"/>
              </a:rPr>
              <a:t>(1) Existing MRSs still suffer from the semantic shift problem.</a:t>
            </a:r>
            <a:endParaRPr lang="en-US" altLang="zh-CN" dirty="0">
              <a:sym typeface="+mn-ea"/>
            </a:endParaRPr>
          </a:p>
          <a:p>
            <a:pPr algn="just"/>
            <a:endParaRPr lang="en-US" altLang="zh-CN" dirty="0"/>
          </a:p>
          <a:p>
            <a:pPr algn="just"/>
            <a:endParaRPr lang="en-US" altLang="zh-CN" dirty="0">
              <a:sym typeface="+mn-ea"/>
            </a:endParaRPr>
          </a:p>
          <a:p>
            <a:pPr algn="just"/>
            <a:endParaRPr lang="en-US" altLang="zh-CN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1400" y="1447800"/>
            <a:ext cx="5316923" cy="432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39055" y="339852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75352" y="50642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 dirty="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4715" y="1492885"/>
            <a:ext cx="10271760" cy="49225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/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00200" y="1752600"/>
            <a:ext cx="2933700" cy="41986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62600" y="1981200"/>
            <a:ext cx="3230245" cy="40386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9677226" y="1981343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/>
              <a:t>(1)</a:t>
            </a:r>
            <a:endParaRPr lang="zh-CN" altLang="en-US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200" y="2698750"/>
            <a:ext cx="4581525" cy="35433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9677454" y="2699009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/>
              <a:t>(2)</a:t>
            </a:r>
            <a:endParaRPr lang="zh-CN" altLang="en-US" dirty="0"/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8680" y="3214370"/>
            <a:ext cx="2844165" cy="36703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9677400" y="3200712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/>
              <a:t>(3)</a:t>
            </a:r>
            <a:endParaRPr lang="zh-CN" altLang="en-US" dirty="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1595" y="4160520"/>
            <a:ext cx="4356100" cy="355600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9683115" y="4183057"/>
            <a:ext cx="436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/>
              <a:t>(4)</a:t>
            </a:r>
            <a:endParaRPr lang="zh-CN" altLang="en-US" dirty="0"/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78170" y="4800600"/>
            <a:ext cx="3385820" cy="36703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9683115" y="4800912"/>
            <a:ext cx="436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/>
              <a:t>(5)</a:t>
            </a:r>
            <a:endParaRPr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/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162626" y="1981343"/>
            <a:ext cx="436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/>
              <a:t>(6)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7162854" y="2470409"/>
            <a:ext cx="436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/>
              <a:t>(7)</a:t>
            </a:r>
            <a:endParaRPr lang="zh-CN" altLang="en-US" dirty="0"/>
          </a:p>
        </p:txBody>
      </p:sp>
      <p:sp>
        <p:nvSpPr>
          <p:cNvPr id="21" name="文本框 20"/>
          <p:cNvSpPr txBox="1"/>
          <p:nvPr/>
        </p:nvSpPr>
        <p:spPr>
          <a:xfrm>
            <a:off x="7162800" y="3200712"/>
            <a:ext cx="436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/>
              <a:t>(8)</a:t>
            </a:r>
            <a:endParaRPr lang="zh-CN" altLang="en-US" dirty="0"/>
          </a:p>
        </p:txBody>
      </p:sp>
      <p:sp>
        <p:nvSpPr>
          <p:cNvPr id="27" name="文本框 26"/>
          <p:cNvSpPr txBox="1"/>
          <p:nvPr/>
        </p:nvSpPr>
        <p:spPr>
          <a:xfrm>
            <a:off x="7168515" y="3649657"/>
            <a:ext cx="436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/>
              <a:t>(9)</a:t>
            </a:r>
            <a:endParaRPr lang="zh-CN" altLang="en-US" dirty="0"/>
          </a:p>
        </p:txBody>
      </p:sp>
      <p:sp>
        <p:nvSpPr>
          <p:cNvPr id="34" name="文本框 33"/>
          <p:cNvSpPr txBox="1"/>
          <p:nvPr/>
        </p:nvSpPr>
        <p:spPr>
          <a:xfrm>
            <a:off x="7168515" y="4191312"/>
            <a:ext cx="552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/>
              <a:t>(10)</a:t>
            </a:r>
            <a:endParaRPr lang="zh-CN" altLang="en-US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150" y="1600200"/>
            <a:ext cx="2780030" cy="35941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7600" y="1981200"/>
            <a:ext cx="2651125" cy="40195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52800" y="2514600"/>
            <a:ext cx="3284855" cy="31940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8600" y="2965450"/>
            <a:ext cx="2222500" cy="632460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71800" y="3657600"/>
            <a:ext cx="4132580" cy="32829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33800" y="4027805"/>
            <a:ext cx="2964180" cy="72390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352800" y="4876800"/>
            <a:ext cx="3695700" cy="960120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7162800" y="4750747"/>
            <a:ext cx="552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/>
              <a:t>(11)</a:t>
            </a:r>
            <a:endParaRPr lang="zh-CN" altLang="en-US" dirty="0"/>
          </a:p>
        </p:txBody>
      </p:sp>
      <p:sp>
        <p:nvSpPr>
          <p:cNvPr id="30" name="文本框 29"/>
          <p:cNvSpPr txBox="1"/>
          <p:nvPr/>
        </p:nvSpPr>
        <p:spPr>
          <a:xfrm>
            <a:off x="7162800" y="5133017"/>
            <a:ext cx="552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/>
              <a:t>(12)</a:t>
            </a:r>
            <a:endParaRPr lang="zh-CN" altLang="en-US" dirty="0"/>
          </a:p>
        </p:txBody>
      </p:sp>
      <p:sp>
        <p:nvSpPr>
          <p:cNvPr id="31" name="文本框 30"/>
          <p:cNvSpPr txBox="1"/>
          <p:nvPr/>
        </p:nvSpPr>
        <p:spPr>
          <a:xfrm>
            <a:off x="7168515" y="5515287"/>
            <a:ext cx="552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/>
              <a:t>(13)</a:t>
            </a:r>
            <a:endParaRPr lang="zh-CN" altLang="en-US" dirty="0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10000" y="5943600"/>
            <a:ext cx="3093085" cy="438150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7168515" y="5946452"/>
            <a:ext cx="552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/>
              <a:t>(14)</a:t>
            </a:r>
            <a:endParaRPr lang="zh-CN" altLang="en-US" dirty="0"/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05800" y="2037080"/>
            <a:ext cx="3399790" cy="332105"/>
          </a:xfrm>
          <a:prstGeom prst="rect">
            <a:avLst/>
          </a:prstGeom>
        </p:spPr>
      </p:pic>
      <p:sp>
        <p:nvSpPr>
          <p:cNvPr id="37" name="文本框 36"/>
          <p:cNvSpPr txBox="1"/>
          <p:nvPr/>
        </p:nvSpPr>
        <p:spPr>
          <a:xfrm>
            <a:off x="11658600" y="1981512"/>
            <a:ext cx="552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/>
              <a:t>(15)</a:t>
            </a:r>
            <a:endParaRPr lang="zh-CN" altLang="en-US" dirty="0"/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15580" y="2514600"/>
            <a:ext cx="3914140" cy="346710"/>
          </a:xfrm>
          <a:prstGeom prst="rect">
            <a:avLst/>
          </a:prstGeom>
        </p:spPr>
      </p:pic>
      <p:sp>
        <p:nvSpPr>
          <p:cNvPr id="39" name="文本框 38"/>
          <p:cNvSpPr txBox="1"/>
          <p:nvPr/>
        </p:nvSpPr>
        <p:spPr>
          <a:xfrm>
            <a:off x="11629390" y="2529517"/>
            <a:ext cx="552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/>
              <a:t>(16)</a:t>
            </a:r>
            <a:endParaRPr lang="zh-CN" altLang="en-US" dirty="0"/>
          </a:p>
        </p:txBody>
      </p:sp>
      <p:pic>
        <p:nvPicPr>
          <p:cNvPr id="40" name="图片 3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43800" y="3200400"/>
            <a:ext cx="4152000" cy="360000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11639550" y="3200712"/>
            <a:ext cx="552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/>
              <a:t>(17)</a:t>
            </a:r>
            <a:endParaRPr lang="zh-CN" altLang="en-US" dirty="0"/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20965" y="3687445"/>
            <a:ext cx="3784600" cy="330200"/>
          </a:xfrm>
          <a:prstGeom prst="rect">
            <a:avLst/>
          </a:prstGeom>
        </p:spPr>
      </p:pic>
      <p:sp>
        <p:nvSpPr>
          <p:cNvPr id="43" name="文本框 42"/>
          <p:cNvSpPr txBox="1"/>
          <p:nvPr/>
        </p:nvSpPr>
        <p:spPr>
          <a:xfrm>
            <a:off x="11614150" y="3632512"/>
            <a:ext cx="552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/>
              <a:t>(18)</a:t>
            </a:r>
            <a:endParaRPr lang="zh-CN" altLang="en-US" dirty="0"/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96200" y="4191000"/>
            <a:ext cx="3793490" cy="1390015"/>
          </a:xfrm>
          <a:prstGeom prst="rect">
            <a:avLst/>
          </a:prstGeom>
        </p:spPr>
      </p:pic>
      <p:sp>
        <p:nvSpPr>
          <p:cNvPr id="45" name="文本框 44"/>
          <p:cNvSpPr txBox="1"/>
          <p:nvPr/>
        </p:nvSpPr>
        <p:spPr>
          <a:xfrm>
            <a:off x="11645900" y="4724712"/>
            <a:ext cx="552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/>
              <a:t>(19)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51" name="object 16"/>
          <p:cNvSpPr txBox="1"/>
          <p:nvPr/>
        </p:nvSpPr>
        <p:spPr>
          <a:xfrm>
            <a:off x="5321299" y="577544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Times New Roman" panose="02020603050405020304"/>
                <a:cs typeface="Times New Roman" panose="02020603050405020304"/>
              </a:rPr>
              <a:t>Method</a:t>
            </a:r>
            <a:endParaRPr sz="3600" dirty="0">
              <a:effectLst>
                <a:reflection blurRad="6350" stA="50000" endA="300" endPos="50000" dist="29997" dir="5400000" sy="-100000" algn="bl" rotWithShape="0"/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067800" y="1981512"/>
            <a:ext cx="552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/>
              <a:t>(20)</a:t>
            </a:r>
            <a:endParaRPr lang="zh-CN" altLang="en-US" dirty="0"/>
          </a:p>
        </p:txBody>
      </p:sp>
      <p:sp>
        <p:nvSpPr>
          <p:cNvPr id="39" name="文本框 38"/>
          <p:cNvSpPr txBox="1"/>
          <p:nvPr/>
        </p:nvSpPr>
        <p:spPr>
          <a:xfrm>
            <a:off x="9038590" y="2758117"/>
            <a:ext cx="552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/>
              <a:t>(21)</a:t>
            </a:r>
            <a:endParaRPr lang="zh-CN" altLang="en-US" dirty="0"/>
          </a:p>
        </p:txBody>
      </p:sp>
      <p:sp>
        <p:nvSpPr>
          <p:cNvPr id="41" name="文本框 40"/>
          <p:cNvSpPr txBox="1"/>
          <p:nvPr/>
        </p:nvSpPr>
        <p:spPr>
          <a:xfrm>
            <a:off x="9048750" y="3581712"/>
            <a:ext cx="552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/>
              <a:t>(22)</a:t>
            </a:r>
            <a:endParaRPr lang="zh-CN" altLang="en-US" dirty="0"/>
          </a:p>
        </p:txBody>
      </p:sp>
      <p:sp>
        <p:nvSpPr>
          <p:cNvPr id="43" name="文本框 42"/>
          <p:cNvSpPr txBox="1"/>
          <p:nvPr/>
        </p:nvSpPr>
        <p:spPr>
          <a:xfrm>
            <a:off x="9023350" y="4394512"/>
            <a:ext cx="5524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dirty="0"/>
              <a:t>(23)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1447800"/>
            <a:ext cx="2324100" cy="42672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6135" y="1905000"/>
            <a:ext cx="4187825" cy="57594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1650" y="2667000"/>
            <a:ext cx="4737100" cy="60452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7305" y="3620135"/>
            <a:ext cx="5230495" cy="32956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57800" y="4399915"/>
            <a:ext cx="3272155" cy="3403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7108" y="969264"/>
            <a:ext cx="3017782" cy="96325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9200" y="2133600"/>
            <a:ext cx="9772981" cy="4320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7108" y="969264"/>
            <a:ext cx="3017782" cy="96325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95600" y="2590800"/>
            <a:ext cx="6674824" cy="288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1999" cy="973836"/>
            <a:chOff x="0" y="0"/>
            <a:chExt cx="12191999" cy="973836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lang="en-US"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lang="zh-CN" altLang="en-US"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lang="zh-CN" altLang="en-US"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lang="zh-CN" altLang="en-US"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 dirty="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0" name="object 20"/>
          <p:cNvSpPr txBox="1"/>
          <p:nvPr/>
        </p:nvSpPr>
        <p:spPr>
          <a:xfrm>
            <a:off x="1083053" y="107137"/>
            <a:ext cx="3277413" cy="6892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Chongqing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University</a:t>
            </a:r>
            <a:r>
              <a:rPr lang="zh-CN" altLang="en-US" sz="2200" dirty="0">
                <a:solidFill>
                  <a:srgbClr val="FFFFFF"/>
                </a:solidFill>
                <a:latin typeface="Trebuchet MS" panose="020B0603020202020204"/>
              </a:rPr>
              <a:t> </a:t>
            </a: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of</a:t>
            </a:r>
            <a:endParaRPr lang="en-US" sz="2200" dirty="0">
              <a:solidFill>
                <a:srgbClr val="FFFFFF"/>
              </a:solidFill>
              <a:latin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en-US" sz="2200" dirty="0">
                <a:solidFill>
                  <a:srgbClr val="FFFFFF"/>
                </a:solidFill>
                <a:latin typeface="Trebuchet MS" panose="020B0603020202020204"/>
              </a:rPr>
              <a:t>Technology</a:t>
            </a:r>
            <a:endParaRPr lang="zh-CN" altLang="en-US" sz="2200" dirty="0">
              <a:solidFill>
                <a:srgbClr val="FFFFFF"/>
              </a:solidFill>
              <a:latin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067801" y="11281"/>
            <a:ext cx="2761792" cy="823942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 dirty="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8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lang="en-US" altLang="zh-CN" dirty="0">
                <a:solidFill>
                  <a:srgbClr val="D9D9D9"/>
                </a:solidFill>
                <a:latin typeface="Trebuchet MS" panose="020B0603020202020204"/>
              </a:rPr>
              <a:t>Technique of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dirty="0">
                <a:solidFill>
                  <a:srgbClr val="D9D9D9"/>
                </a:solidFill>
                <a:latin typeface="Trebuchet MS" panose="020B0603020202020204"/>
              </a:rPr>
              <a:t>Artificial Intelligence</a:t>
            </a:r>
            <a:endParaRPr dirty="0">
              <a:solidFill>
                <a:srgbClr val="D9D9D9"/>
              </a:solidFill>
              <a:latin typeface="Trebuchet MS" panose="020B0603020202020204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7108" y="969264"/>
            <a:ext cx="3017782" cy="96325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98750" y="2133600"/>
            <a:ext cx="6795372" cy="4320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OTdmZWMwNzNmZmQyYjgzMTEwNDQ4MzZiNjkxZGQ0MGQ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3813</Words>
  <Application>WPS 演示</Application>
  <PresentationFormat>宽屏</PresentationFormat>
  <Paragraphs>276</Paragraphs>
  <Slides>14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Arial</vt:lpstr>
      <vt:lpstr>宋体</vt:lpstr>
      <vt:lpstr>Wingdings</vt:lpstr>
      <vt:lpstr>Trebuchet MS</vt:lpstr>
      <vt:lpstr>Arial</vt:lpstr>
      <vt:lpstr>Times New Roman</vt:lpstr>
      <vt:lpstr>Times New Roman</vt:lpstr>
      <vt:lpstr>Calibri</vt:lpstr>
      <vt:lpstr>微软雅黑</vt:lpstr>
      <vt:lpstr>Arial Unicode MS</vt:lpstr>
      <vt:lpstr>Trebuchet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16623667749</cp:lastModifiedBy>
  <cp:revision>189</cp:revision>
  <dcterms:created xsi:type="dcterms:W3CDTF">2023-09-17T03:47:00Z</dcterms:created>
  <dcterms:modified xsi:type="dcterms:W3CDTF">2026-05-02T07:40:51Z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2023-09-12T08:00:00Z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2023-10-03T08:00:00Z</vt:filetime>
  </property>
  <property fmtid="{D5CDD505-2E9C-101B-9397-08002B2CF9AE}" pid="5" name="ICV">
    <vt:lpwstr>7A98D005473A453698BFDDAADFDC3B25_13</vt:lpwstr>
  </property>
  <property fmtid="{D5CDD505-2E9C-101B-9397-08002B2CF9AE}" pid="6" name="KSOProductBuildVer">
    <vt:lpwstr>2052-12.1.0.25865</vt:lpwstr>
  </property>
</Properties>
</file>